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623" r:id="rId3"/>
    <p:sldId id="542" r:id="rId4"/>
    <p:sldId id="628" r:id="rId5"/>
    <p:sldId id="285" r:id="rId6"/>
    <p:sldId id="572" r:id="rId7"/>
    <p:sldId id="608" r:id="rId8"/>
    <p:sldId id="583" r:id="rId9"/>
    <p:sldId id="584" r:id="rId10"/>
    <p:sldId id="585" r:id="rId11"/>
    <p:sldId id="571" r:id="rId12"/>
    <p:sldId id="586" r:id="rId13"/>
    <p:sldId id="452" r:id="rId14"/>
    <p:sldId id="587" r:id="rId15"/>
    <p:sldId id="575" r:id="rId16"/>
    <p:sldId id="489" r:id="rId17"/>
    <p:sldId id="588" r:id="rId18"/>
    <p:sldId id="451" r:id="rId19"/>
    <p:sldId id="576" r:id="rId20"/>
    <p:sldId id="589" r:id="rId21"/>
    <p:sldId id="497" r:id="rId22"/>
    <p:sldId id="590" r:id="rId23"/>
    <p:sldId id="604" r:id="rId24"/>
    <p:sldId id="591" r:id="rId25"/>
    <p:sldId id="577" r:id="rId26"/>
    <p:sldId id="607" r:id="rId27"/>
    <p:sldId id="539" r:id="rId28"/>
    <p:sldId id="592" r:id="rId29"/>
    <p:sldId id="578" r:id="rId30"/>
    <p:sldId id="593" r:id="rId31"/>
    <p:sldId id="596" r:id="rId32"/>
    <p:sldId id="597" r:id="rId33"/>
    <p:sldId id="598" r:id="rId34"/>
    <p:sldId id="627" r:id="rId35"/>
    <p:sldId id="599" r:id="rId36"/>
    <p:sldId id="579" r:id="rId37"/>
    <p:sldId id="600" r:id="rId38"/>
    <p:sldId id="594" r:id="rId39"/>
    <p:sldId id="602" r:id="rId40"/>
    <p:sldId id="601" r:id="rId41"/>
    <p:sldId id="595" r:id="rId42"/>
    <p:sldId id="26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FF"/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4" autoAdjust="0"/>
    <p:restoredTop sz="81165" autoAdjust="0"/>
  </p:normalViewPr>
  <p:slideViewPr>
    <p:cSldViewPr>
      <p:cViewPr varScale="1">
        <p:scale>
          <a:sx n="115" d="100"/>
          <a:sy n="115" d="100"/>
        </p:scale>
        <p:origin x="25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9063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6597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131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0088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8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018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067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7286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462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724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006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7923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004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014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6353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9802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859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947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103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6889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421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9619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8907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40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1035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139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3273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188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039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434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5203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057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64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081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60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4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13.03.2024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4.png"/><Relationship Id="rId5" Type="http://schemas.openxmlformats.org/officeDocument/2006/relationships/image" Target="../media/image20.sv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1.png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2.png"/><Relationship Id="rId21" Type="http://schemas.openxmlformats.org/officeDocument/2006/relationships/image" Target="../media/image51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1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7.sv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44.svg"/><Relationship Id="rId4" Type="http://schemas.openxmlformats.org/officeDocument/2006/relationships/image" Target="../media/image18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67.png"/><Relationship Id="rId4" Type="http://schemas.openxmlformats.org/officeDocument/2006/relationships/image" Target="../media/image29.gif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26" Type="http://schemas.openxmlformats.org/officeDocument/2006/relationships/image" Target="../media/image480.png"/><Relationship Id="rId3" Type="http://schemas.openxmlformats.org/officeDocument/2006/relationships/image" Target="../media/image2.png"/><Relationship Id="rId21" Type="http://schemas.openxmlformats.org/officeDocument/2006/relationships/image" Target="../media/image43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0.png"/><Relationship Id="rId25" Type="http://schemas.openxmlformats.org/officeDocument/2006/relationships/image" Target="../media/image4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80.png"/><Relationship Id="rId20" Type="http://schemas.openxmlformats.org/officeDocument/2006/relationships/image" Target="../media/image420.png"/><Relationship Id="rId29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24" Type="http://schemas.openxmlformats.org/officeDocument/2006/relationships/image" Target="../media/image46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23" Type="http://schemas.openxmlformats.org/officeDocument/2006/relationships/image" Target="../media/image450.png"/><Relationship Id="rId28" Type="http://schemas.openxmlformats.org/officeDocument/2006/relationships/image" Target="../media/image500.png"/><Relationship Id="rId10" Type="http://schemas.openxmlformats.org/officeDocument/2006/relationships/image" Target="../media/image320.png"/><Relationship Id="rId19" Type="http://schemas.openxmlformats.org/officeDocument/2006/relationships/image" Target="../media/image41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Relationship Id="rId22" Type="http://schemas.openxmlformats.org/officeDocument/2006/relationships/image" Target="../media/image440.png"/><Relationship Id="rId27" Type="http://schemas.openxmlformats.org/officeDocument/2006/relationships/image" Target="../media/image490.png"/><Relationship Id="rId30" Type="http://schemas.openxmlformats.org/officeDocument/2006/relationships/image" Target="../media/image5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7.png"/><Relationship Id="rId5" Type="http://schemas.openxmlformats.org/officeDocument/2006/relationships/image" Target="../media/image91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911.png"/><Relationship Id="rId15" Type="http://schemas.openxmlformats.org/officeDocument/2006/relationships/image" Target="../media/image110.png"/><Relationship Id="rId10" Type="http://schemas.openxmlformats.org/officeDocument/2006/relationships/image" Target="../media/image107.png"/><Relationship Id="rId4" Type="http://schemas.openxmlformats.org/officeDocument/2006/relationships/image" Target="../media/image900.png"/><Relationship Id="rId9" Type="http://schemas.openxmlformats.org/officeDocument/2006/relationships/image" Target="../media/image106.png"/><Relationship Id="rId1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1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95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gif"/><Relationship Id="rId5" Type="http://schemas.openxmlformats.org/officeDocument/2006/relationships/image" Target="../media/image89.gif"/><Relationship Id="rId4" Type="http://schemas.openxmlformats.org/officeDocument/2006/relationships/image" Target="../media/image88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91.png"/><Relationship Id="rId18" Type="http://schemas.openxmlformats.org/officeDocument/2006/relationships/image" Target="../media/image1330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3.sv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0.png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10.png"/><Relationship Id="rId3" Type="http://schemas.openxmlformats.org/officeDocument/2006/relationships/image" Target="../media/image2.png"/><Relationship Id="rId7" Type="http://schemas.openxmlformats.org/officeDocument/2006/relationships/image" Target="../media/image51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910.png"/><Relationship Id="rId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311.png"/><Relationship Id="rId9" Type="http://schemas.openxmlformats.org/officeDocument/2006/relationships/image" Target="../media/image710.png"/><Relationship Id="rId14" Type="http://schemas.openxmlformats.org/officeDocument/2006/relationships/image" Target="../media/image1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2.04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мы изучаем историю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свёрточных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нейронных сетей для классификации изображений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CBA39C1-5EBB-5C98-0542-4FB41601E617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8621" y="865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AlexNet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972" y="1484784"/>
            <a:ext cx="33137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слоев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 pooling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слоя (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Max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слоя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2564904"/>
            <a:ext cx="30485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Stride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Overlapping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35360" y="5229200"/>
            <a:ext cx="151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GPU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8BC5F2-7D5E-4967-A38A-64711F4B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6696" t="37244" r="7036" b="30557"/>
          <a:stretch/>
        </p:blipFill>
        <p:spPr>
          <a:xfrm>
            <a:off x="3287688" y="2420888"/>
            <a:ext cx="8772480" cy="1960307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3791744" y="5661248"/>
            <a:ext cx="5109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60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миллионов параметров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271464" y="6165304"/>
            <a:ext cx="957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2012 (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227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227</m:t>
                    </m:r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  <a:blipFill>
                <a:blip r:embed="rId7"/>
                <a:stretch>
                  <a:fillRect l="-896" t="-11842" r="-358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11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=4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  <a:blipFill>
                <a:blip r:embed="rId8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55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96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  <a:blipFill>
                <a:blip r:embed="rId9"/>
                <a:stretch>
                  <a:fillRect t="-7576" r="-338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27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  <a:blipFill>
                <a:blip r:embed="rId10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  <a:blipFill>
                <a:blip r:embed="rId11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  <a:blipFill>
                <a:blip r:embed="rId12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7576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  <a:blipFill>
                <a:blip r:embed="rId14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  <a:blipFill>
                <a:blip r:embed="rId15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  <a:blipFill>
                <a:blip r:embed="rId16"/>
                <a:stretch>
                  <a:fillRect l="-3644" r="-4049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=2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  <a:blipFill>
                <a:blip r:embed="rId17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Padding </a:t>
                </a:r>
                <a:r>
                  <a:rPr lang="en-US" sz="24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same</a:t>
                </a:r>
                <a:endParaRPr lang="ru-RU" sz="24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  <a:blipFill>
                <a:blip r:embed="rId18"/>
                <a:stretch>
                  <a:fillRect l="-4167" r="-3125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9216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/>
          <p:cNvSpPr/>
          <p:nvPr/>
        </p:nvSpPr>
        <p:spPr>
          <a:xfrm>
            <a:off x="263352" y="4005064"/>
            <a:ext cx="23118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ReLU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5" grpId="0"/>
      <p:bldP spid="16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273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2267568" y="3151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 Visual Geometry Group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95400" y="6165304"/>
            <a:ext cx="10861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VGG-16 |  ILSVRC Competition – 2014 (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Runners-Up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7.3%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719736" y="5589240"/>
            <a:ext cx="563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миллионов параметров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98934" y="4422883"/>
            <a:ext cx="39100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свертки 3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3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Padding same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65DBC-0F8B-4C59-AB1A-A0A2E4A3D1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5194" t="34963" r="3932" b="30992"/>
          <a:stretch/>
        </p:blipFill>
        <p:spPr>
          <a:xfrm>
            <a:off x="1847528" y="1700808"/>
            <a:ext cx="9837102" cy="2173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  <a:blipFill>
                <a:blip r:embed="rId6"/>
                <a:stretch>
                  <a:fillRect l="-323" t="-9859" r="-3226" b="-28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  <a:blipFill>
                <a:blip r:embed="rId8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224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64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  <a:blipFill>
                <a:blip r:embed="rId10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  <a:blipFill>
                <a:blip r:embed="rId11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  <a:blipFill>
                <a:blip r:embed="rId12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9091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  <a:blipFill>
                <a:blip r:embed="rId14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  <a:blipFill>
                <a:blip r:embed="rId15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  <a:blipFill>
                <a:blip r:embed="rId16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  <a:blipFill>
                <a:blip r:embed="rId17"/>
                <a:stretch>
                  <a:fillRect t="-7576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7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25088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/>
              <p:cNvSpPr/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0" name="Прямоугольник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/>
              <p:cNvSpPr/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Прямоугольник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23235" y="5198423"/>
            <a:ext cx="3278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Мах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51384" y="5620017"/>
            <a:ext cx="17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9336360" y="1412776"/>
            <a:ext cx="1951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Oxford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889B73-825C-43EF-92BA-40A90666A63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 l="36106" t="22891" r="38221" b="24117"/>
          <a:stretch/>
        </p:blipFill>
        <p:spPr>
          <a:xfrm>
            <a:off x="9408368" y="4653136"/>
            <a:ext cx="1577847" cy="15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9" grpId="0"/>
      <p:bldP spid="13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6E47ADE-C74E-CDCA-2F57-0F0F0905330A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2847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1384" y="5805264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Wei Liu,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Yangqing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Pierre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Sermanet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Scott Reed,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Dragomir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Anguelov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Dumitru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Erhan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Andrew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Rabinovich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"Going deeper with convolutions."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1-9. 2015.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WE NEED TO GO DEEPER Ince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44824"/>
            <a:ext cx="6264696" cy="35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916832"/>
            <a:ext cx="5081612" cy="13821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088" y="3645024"/>
            <a:ext cx="4896544" cy="134581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769515" y="5157192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</p:spTree>
    <p:extLst>
      <p:ext uri="{BB962C8B-B14F-4D97-AF65-F5344CB8AC3E}">
        <p14:creationId xmlns:p14="http://schemas.microsoft.com/office/powerpoint/2010/main" val="228851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5367" y="305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Свертка 1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x 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One by One [ 1 x 1 ] Convolution - counter-intuitively useful – Aaditya  Prakash (Adi) – Machine Learni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8" y="1332539"/>
            <a:ext cx="267418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omprehensive Introduction to Different Types of Convolutions in Deep  Learning | by Kunlun Bai |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771" y="1370371"/>
            <a:ext cx="4392488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C06F69-7152-44DD-A89B-F0D2ECC334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27556" t="19579" r="12200" b="21544"/>
          <a:stretch/>
        </p:blipFill>
        <p:spPr>
          <a:xfrm>
            <a:off x="7568063" y="1673269"/>
            <a:ext cx="4636368" cy="2083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7705254" y="3908689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54" y="3908689"/>
                <a:ext cx="186660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10225534" y="3980697"/>
                <a:ext cx="1723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34" y="3980697"/>
                <a:ext cx="172393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919536" y="5517232"/>
            <a:ext cx="8605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не по пространству, а по «каналам»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279576" y="6093296"/>
            <a:ext cx="8053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Networks in Networks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Сети внутри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8425334" y="4268729"/>
                <a:ext cx="2921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 : 1</m:t>
                      </m:r>
                      <m:r>
                        <a:rPr lang="ru-RU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334" y="4268729"/>
                <a:ext cx="29218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1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21466" y="34619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Зачем выбирать размер фильтра?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”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ube 28"/>
          <p:cNvSpPr/>
          <p:nvPr/>
        </p:nvSpPr>
        <p:spPr>
          <a:xfrm>
            <a:off x="8644626" y="2452474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Cube 2"/>
          <p:cNvSpPr/>
          <p:nvPr/>
        </p:nvSpPr>
        <p:spPr>
          <a:xfrm>
            <a:off x="776057" y="2361054"/>
            <a:ext cx="2766060" cy="2663190"/>
          </a:xfrm>
          <a:prstGeom prst="cube">
            <a:avLst>
              <a:gd name="adj" fmla="val 5248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blipFill>
                <a:blip r:embed="rId4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6"/>
          <p:cNvSpPr/>
          <p:nvPr/>
        </p:nvSpPr>
        <p:spPr>
          <a:xfrm>
            <a:off x="3656856" y="2361054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8"/>
              <p:cNvSpPr/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1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  <a:blipFill>
                <a:blip r:embed="rId5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9"/>
          <p:cNvSpPr/>
          <p:nvPr/>
        </p:nvSpPr>
        <p:spPr>
          <a:xfrm>
            <a:off x="3651579" y="3401500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0"/>
              <p:cNvSpPr/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  <a:blipFill>
                <a:blip r:embed="rId6"/>
                <a:stretch>
                  <a:fillRect l="-10638" t="-6369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11"/>
          <p:cNvSpPr/>
          <p:nvPr/>
        </p:nvSpPr>
        <p:spPr>
          <a:xfrm flipV="1">
            <a:off x="3651579" y="3993952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12"/>
              <p:cNvSpPr/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  <a:blipFill>
                <a:blip r:embed="rId7"/>
                <a:stretch>
                  <a:fillRect l="-10638" t="-7006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13"/>
          <p:cNvSpPr/>
          <p:nvPr/>
        </p:nvSpPr>
        <p:spPr>
          <a:xfrm flipV="1">
            <a:off x="3651579" y="4200286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99856" y="5085184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26" name="Freeform 15"/>
          <p:cNvSpPr/>
          <p:nvPr/>
        </p:nvSpPr>
        <p:spPr>
          <a:xfrm rot="5400000">
            <a:off x="7269172" y="1073783"/>
            <a:ext cx="203849" cy="277839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 16"/>
          <p:cNvSpPr/>
          <p:nvPr/>
        </p:nvSpPr>
        <p:spPr>
          <a:xfrm>
            <a:off x="5845071" y="3140968"/>
            <a:ext cx="2411169" cy="2605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 17"/>
          <p:cNvSpPr/>
          <p:nvPr/>
        </p:nvSpPr>
        <p:spPr>
          <a:xfrm>
            <a:off x="5845071" y="3501009"/>
            <a:ext cx="2123137" cy="88707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rot="5400000" flipH="1">
            <a:off x="6708954" y="4518712"/>
            <a:ext cx="476756" cy="117765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Cube 26"/>
          <p:cNvSpPr/>
          <p:nvPr/>
        </p:nvSpPr>
        <p:spPr>
          <a:xfrm>
            <a:off x="8079330" y="2834344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49258" y="4033348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31470" y="4633923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40822" y="4466105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0800000" flipV="1">
            <a:off x="10085106" y="3524165"/>
            <a:ext cx="4854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Cube 27"/>
          <p:cNvSpPr/>
          <p:nvPr/>
        </p:nvSpPr>
        <p:spPr>
          <a:xfrm>
            <a:off x="7881517" y="3406198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6" name="Cube 25"/>
          <p:cNvSpPr/>
          <p:nvPr/>
        </p:nvSpPr>
        <p:spPr>
          <a:xfrm>
            <a:off x="7670598" y="3617361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86222" y="4824190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21621" y="4172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9416" y="5949280"/>
            <a:ext cx="10585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https://www.coursera.org/learn/convolutional-neural-networks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6667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/>
      <p:bldP spid="38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2847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Модули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5640" y="6021288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988840"/>
            <a:ext cx="6048672" cy="34926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153" y="1988840"/>
            <a:ext cx="5662687" cy="3524456"/>
          </a:xfrm>
          <a:prstGeom prst="rect">
            <a:avLst/>
          </a:prstGeom>
        </p:spPr>
      </p:pic>
      <p:sp>
        <p:nvSpPr>
          <p:cNvPr id="6" name="Фигура, имеющая форму буквы L 5"/>
          <p:cNvSpPr/>
          <p:nvPr/>
        </p:nvSpPr>
        <p:spPr>
          <a:xfrm rot="18550438">
            <a:off x="6816389" y="2161108"/>
            <a:ext cx="688485" cy="51367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5650" y="4700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3011" y="4118922"/>
            <a:ext cx="1614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22 слоя</a:t>
            </a:r>
          </a:p>
        </p:txBody>
      </p:sp>
      <p:pic>
        <p:nvPicPr>
          <p:cNvPr id="6146" name="Picture 2" descr="Image for pos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" y="1243899"/>
            <a:ext cx="12165225" cy="27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5360" y="6381328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Inception V1 (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ILSVRC Competition – 2014 (Winner) | Top-5 Error Rate – 6.67%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575720" y="5949280"/>
            <a:ext cx="5238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6.8 миллионов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783632" y="4509120"/>
            <a:ext cx="79544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Стандартные слои Свертки + </a:t>
            </a:r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Вспомогательные классификаторы</a:t>
            </a:r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(auxiliary)</a:t>
            </a:r>
            <a:endParaRPr lang="ru-RU" sz="24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90128" y="2468035"/>
            <a:ext cx="1800200" cy="64807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402696" y="3260123"/>
            <a:ext cx="1800200" cy="64807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066992" y="2900083"/>
            <a:ext cx="1800200" cy="648072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𝒓𝒆𝒂𝒍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BE329BF-765C-4585-B291-EB8EB4DD96F0}"/>
              </a:ext>
            </a:extLst>
          </p:cNvPr>
          <p:cNvSpPr/>
          <p:nvPr/>
        </p:nvSpPr>
        <p:spPr>
          <a:xfrm>
            <a:off x="10764830" y="1640795"/>
            <a:ext cx="1453946" cy="64807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9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13" grpId="0"/>
      <p:bldP spid="15" grpId="0"/>
      <p:bldP spid="5" grpId="0" animBg="1"/>
      <p:bldP spid="16" grpId="0" animBg="1"/>
      <p:bldP spid="17" grpId="0" animBg="1"/>
      <p:bldP spid="21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5643" y="980728"/>
            <a:ext cx="1219199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Отдаем инженерию признаков на откуп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Нейроны,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Weights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Bias,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 (стохастический – скармливаем данные по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batch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много «логистических функций от логистических функций»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Хорошо запоминают»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 «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Обучаемые» Фильтры 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Хорошо извлекают Признаки»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для «уменьшение» размера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ЛИШЬ ОЧЕНЬ СЛОЖНАЯ ФУНКЦИЯ </a:t>
            </a:r>
            <a:b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(Матричное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умножение+нелинейные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526" y="5030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Идеи для улучшения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7013"/>
          <a:stretch/>
        </p:blipFill>
        <p:spPr>
          <a:xfrm>
            <a:off x="1055440" y="1700808"/>
            <a:ext cx="4248472" cy="31182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6437"/>
          <a:stretch/>
        </p:blipFill>
        <p:spPr>
          <a:xfrm>
            <a:off x="7104112" y="1628800"/>
            <a:ext cx="4032448" cy="313904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27648" y="5517232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87488" y="5934670"/>
            <a:ext cx="9984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Sergey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Ioffe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Shlens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Zbigniew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Wojna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"Rethinking the inception architecture for computer vision." In Proceedings of the IEEE conference on computer vision and pattern recognition, pp. 2818-2826.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83432" y="4869160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harter"/>
              </a:rPr>
              <a:t>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5x5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в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2.78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раз более «дорогие»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888088" y="4869160"/>
            <a:ext cx="489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harter"/>
              </a:rPr>
              <a:t>На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33%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дешевле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просто свертка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526" y="5694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6"/>
          <a:stretch/>
        </p:blipFill>
        <p:spPr bwMode="auto">
          <a:xfrm>
            <a:off x="95276" y="1432715"/>
            <a:ext cx="2304256" cy="22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7032" t="2796" r="7096"/>
          <a:stretch/>
        </p:blipFill>
        <p:spPr>
          <a:xfrm>
            <a:off x="2946758" y="1461331"/>
            <a:ext cx="2181226" cy="29397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/>
          <a:srcRect l="5407" r="6176"/>
          <a:stretch/>
        </p:blipFill>
        <p:spPr>
          <a:xfrm>
            <a:off x="5597700" y="1441979"/>
            <a:ext cx="2809876" cy="2520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19336" y="4797152"/>
            <a:ext cx="2448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639616" y="4797152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3x3, которые как 1x3 и 3x1 последовательно.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951984" y="4804514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Делаем модуль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Inception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шире.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92" y="1439899"/>
            <a:ext cx="3226827" cy="266429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073012" y="2880059"/>
            <a:ext cx="8640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B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   C</a:t>
            </a:r>
            <a:endParaRPr lang="ru-RU" sz="1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2063552" y="558924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слоя, но всего лишь в 2,5 раза более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затратно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вычислительным ресурсам </a:t>
            </a:r>
          </a:p>
        </p:txBody>
      </p:sp>
    </p:spTree>
    <p:extLst>
      <p:ext uri="{BB962C8B-B14F-4D97-AF65-F5344CB8AC3E}">
        <p14:creationId xmlns:p14="http://schemas.microsoft.com/office/powerpoint/2010/main" val="38565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6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4726" y="6779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532558" y="1045666"/>
            <a:ext cx="3024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+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604566" y="1261690"/>
            <a:ext cx="11305256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RMSProp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chemeClr val="bg1"/>
                </a:solidFill>
                <a:latin typeface="-apple-system"/>
              </a:rPr>
              <a:t>По «умному» считаем свертки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7x7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во вспомогательных классификаторах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Smoothing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Label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Smoothing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/>
          <p:cNvSpPr/>
          <p:nvPr/>
        </p:nvSpPr>
        <p:spPr>
          <a:xfrm>
            <a:off x="424546" y="3955327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Стандартизируем выходы скрытых слоев на мини-выборке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3647728" y="5373216"/>
            <a:ext cx="5545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3.8+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1030760" y="5877272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2015 (Runners-Up) | Top-5 Error Rate &gt; 3.57% (&lt;4%)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7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864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31504" y="5614338"/>
            <a:ext cx="9217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https://www.tensorflow.org/api_docs/python/tf/keras/layers/BatchNormalization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479376" y="1897307"/>
                <a:ext cx="9649072" cy="1162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𝑎𝑡𝑐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𝑔𝑎𝑚𝑚𝑎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𝑒𝑝𝑠𝑖𝑙𝑜𝑛</m:t>
                              </m:r>
                            </m:e>
                          </m:rad>
                        </m:den>
                      </m:f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𝑏𝑒𝑡𝑎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97307"/>
                <a:ext cx="9649072" cy="1162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155339" y="3847692"/>
                <a:ext cx="121693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9" y="3847692"/>
                <a:ext cx="1216935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287493" y="4609918"/>
                <a:ext cx="115008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93" y="4609918"/>
                <a:ext cx="11500809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Заголовок 1"/>
          <p:cNvSpPr txBox="1">
            <a:spLocks/>
          </p:cNvSpPr>
          <p:nvPr/>
        </p:nvSpPr>
        <p:spPr>
          <a:xfrm>
            <a:off x="4007768" y="1071705"/>
            <a:ext cx="351039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обучении</a:t>
            </a:r>
            <a:endParaRPr lang="ru-RU" sz="28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3665730" y="3034408"/>
            <a:ext cx="43564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использовании</a:t>
            </a:r>
            <a:endParaRPr lang="ru-RU" sz="28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0821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9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815CE6-C73C-B92B-5D7F-D1877B4826EA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4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91C43B9-ED7C-4C57-811A-EE7094B16003}"/>
              </a:ext>
            </a:extLst>
          </p:cNvPr>
          <p:cNvSpPr/>
          <p:nvPr/>
        </p:nvSpPr>
        <p:spPr>
          <a:xfrm>
            <a:off x="3854116" y="1330049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8E181DD-6FB6-49CB-B7DD-B0DE87C828F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4446812" y="1623399"/>
            <a:ext cx="887985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BF0F3333-D4CA-4A15-A89D-97921B412FA5}"/>
              </a:ext>
            </a:extLst>
          </p:cNvPr>
          <p:cNvSpPr/>
          <p:nvPr/>
        </p:nvSpPr>
        <p:spPr>
          <a:xfrm>
            <a:off x="6760094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962E224-85EB-44D1-832C-343A49CEC373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7352790" y="1623400"/>
            <a:ext cx="832601" cy="6688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069F250-F812-42A9-9D34-7B33FD3C7F9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5927493" y="1623400"/>
            <a:ext cx="832601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B1391AA0-A51F-4199-9674-CDBC6B4F67C4}"/>
              </a:ext>
            </a:extLst>
          </p:cNvPr>
          <p:cNvSpPr/>
          <p:nvPr/>
        </p:nvSpPr>
        <p:spPr>
          <a:xfrm>
            <a:off x="5334797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3E990D7-3684-4CCF-902A-B02FD7985D8A}"/>
              </a:ext>
            </a:extLst>
          </p:cNvPr>
          <p:cNvSpPr/>
          <p:nvPr/>
        </p:nvSpPr>
        <p:spPr>
          <a:xfrm>
            <a:off x="8185391" y="1336738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/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/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/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/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baseline="-250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/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b="0" dirty="0" smtClean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i="1" baseline="-25000" dirty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/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/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/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/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/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/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/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/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/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/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  <a:blipFill>
                <a:blip r:embed="rId1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/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CF9638E7-B136-4AA4-B2DD-CBAD841F03D0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9530938" y="6153605"/>
            <a:ext cx="478098" cy="3211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6E690EAC-D768-4863-AA0B-FE26BD269466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>
          <a:xfrm flipH="1">
            <a:off x="10009036" y="6135224"/>
            <a:ext cx="14428" cy="3395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27EA1534-27B8-4A20-9359-94FAC4B7B5C7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>
            <a:off x="10016603" y="5525869"/>
            <a:ext cx="6861" cy="1585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1E825664-9BF3-45DC-B161-5CFA0FE14474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>
            <a:off x="9145053" y="4715151"/>
            <a:ext cx="871550" cy="363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31FC237-6F7A-4A70-A8E8-7F835E5B3C82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>
            <a:off x="10013957" y="4770214"/>
            <a:ext cx="2646" cy="3084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25C9C19-67F3-48EA-83E7-DC6D0D634D84}"/>
              </a:ext>
            </a:extLst>
          </p:cNvPr>
          <p:cNvCxnSpPr>
            <a:stCxn id="34" idx="2"/>
            <a:endCxn id="31" idx="0"/>
          </p:cNvCxnSpPr>
          <p:nvPr/>
        </p:nvCxnSpPr>
        <p:spPr>
          <a:xfrm flipH="1">
            <a:off x="10016603" y="4683921"/>
            <a:ext cx="866257" cy="3947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4F56D00-35C9-476B-902D-C5405A7680FE}"/>
              </a:ext>
            </a:extLst>
          </p:cNvPr>
          <p:cNvCxnSpPr>
            <a:cxnSpLocks/>
          </p:cNvCxnSpPr>
          <p:nvPr/>
        </p:nvCxnSpPr>
        <p:spPr>
          <a:xfrm>
            <a:off x="9139230" y="3739990"/>
            <a:ext cx="868904" cy="3959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825A20D-62AA-443B-B806-F0E57FDB77C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013956" y="3761412"/>
            <a:ext cx="1" cy="5580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220224-93E2-4E32-B6E3-728ABBDEB87E}"/>
              </a:ext>
            </a:extLst>
          </p:cNvPr>
          <p:cNvCxnSpPr>
            <a:cxnSpLocks/>
          </p:cNvCxnSpPr>
          <p:nvPr/>
        </p:nvCxnSpPr>
        <p:spPr>
          <a:xfrm flipH="1">
            <a:off x="10010780" y="3721131"/>
            <a:ext cx="868904" cy="4271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/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/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/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/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/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  <a:blipFill>
                <a:blip r:embed="rId2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/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/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  <a:blipFill>
                <a:blip r:embed="rId2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/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/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  <a:blipFill>
                <a:blip r:embed="rId2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/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/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8ADEB88-10CA-4A10-A35A-3F5D718E13E2}"/>
              </a:ext>
            </a:extLst>
          </p:cNvPr>
          <p:cNvSpPr txBox="1"/>
          <p:nvPr/>
        </p:nvSpPr>
        <p:spPr>
          <a:xfrm>
            <a:off x="8349094" y="2653525"/>
            <a:ext cx="26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backpropagation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2266377" y="446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Вспомним про Градиенты</a:t>
            </a:r>
          </a:p>
        </p:txBody>
      </p:sp>
    </p:spTree>
    <p:extLst>
      <p:ext uri="{BB962C8B-B14F-4D97-AF65-F5344CB8AC3E}">
        <p14:creationId xmlns:p14="http://schemas.microsoft.com/office/powerpoint/2010/main" val="36138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1904" y="1052736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Vanishing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-1032792" y="10527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Затухающие Градиенты</a:t>
            </a:r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5087888" y="393305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Exploding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-888776" y="386104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Взрывающиеся Градиенты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~0.00002656139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~13780.6123398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6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60" grpId="0"/>
      <p:bldP spid="61" grpId="0"/>
      <p:bldP spid="62" grpId="0"/>
      <p:bldP spid="3" grpId="0"/>
      <p:bldP spid="63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571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 Residual Networks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55F301A-3778-4C80-BD4C-B2E3811D0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0"/>
          <a:stretch/>
        </p:blipFill>
        <p:spPr bwMode="auto">
          <a:xfrm rot="16200000">
            <a:off x="5212072" y="-3407623"/>
            <a:ext cx="1695848" cy="117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4AF6D89F-1A4F-48A1-A240-F4A933A3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3501008"/>
            <a:ext cx="3886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19936" y="3573016"/>
            <a:ext cx="6011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остаточные блоки и пропуски слоев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911424" y="6453197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 | ILSVRC Competition – 2015 (Winner) | Top-5 Error Rate – 3.5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DA2EF60-9F4B-449A-941D-889E38452FF7}"/>
              </a:ext>
            </a:extLst>
          </p:cNvPr>
          <p:cNvSpPr/>
          <p:nvPr/>
        </p:nvSpPr>
        <p:spPr>
          <a:xfrm>
            <a:off x="5591944" y="4941168"/>
            <a:ext cx="5513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23/25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9376" y="5805264"/>
            <a:ext cx="11161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He,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Kaiming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Xiangyu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Zhang,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Shaoqing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Ren, and Jian Sun. "Deep residual learning for image recognition." In Proceedings of the IEEE conference on computer vision and pattern recognition, pp. 770-778.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91944" y="4293096"/>
            <a:ext cx="3674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(34/50/101/152) слоя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03545" y="1002695"/>
            <a:ext cx="348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Research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0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1906" y="3055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Почему это работает?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7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982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1847528" y="5589240"/>
            <a:ext cx="12101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VGG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38" y="1234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8328248" y="5589240"/>
            <a:ext cx="18131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ResNet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001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Развитие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8B32C1-8340-45FA-A65B-1DD5CBA81650}"/>
              </a:ext>
            </a:extLst>
          </p:cNvPr>
          <p:cNvSpPr/>
          <p:nvPr/>
        </p:nvSpPr>
        <p:spPr>
          <a:xfrm>
            <a:off x="2226342" y="1357178"/>
            <a:ext cx="1616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ResNeXt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F505274-EB56-421A-87E5-46A4BE4D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060848"/>
            <a:ext cx="5563390" cy="24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4775FACA-B6DE-4B23-80D5-6F56B0D84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25" y="2218583"/>
            <a:ext cx="5212415" cy="376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35360" y="4509120"/>
            <a:ext cx="521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ResNeXt-10 | ILSVRC Competition – 2016 (Runners Up) | Top-5 Error Rate –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3CE1DC-7B24-491A-BBE3-A96A852B2EBC}"/>
              </a:ext>
            </a:extLst>
          </p:cNvPr>
          <p:cNvSpPr/>
          <p:nvPr/>
        </p:nvSpPr>
        <p:spPr>
          <a:xfrm>
            <a:off x="7824192" y="1633808"/>
            <a:ext cx="1856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DenseNet</a:t>
            </a:r>
            <a:endParaRPr lang="ru-RU" sz="32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57461" y="5138142"/>
            <a:ext cx="6192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Проиграли ансамблю других моделей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командой</a:t>
            </a:r>
          </a:p>
          <a:p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Trimps-Soushen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(2.99%)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Inception-Resnet-v2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Wide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6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1D6CC1-CB14-43BA-9050-E1F9B0C621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8441" t="2097" r="39093" b="10943"/>
          <a:stretch/>
        </p:blipFill>
        <p:spPr>
          <a:xfrm>
            <a:off x="718821" y="1121419"/>
            <a:ext cx="2294225" cy="421807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49C084E-6EE8-4436-AFE2-7D0D1829E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57290" t="20636" r="16132" b="21203"/>
          <a:stretch/>
        </p:blipFill>
        <p:spPr>
          <a:xfrm>
            <a:off x="3618419" y="1268760"/>
            <a:ext cx="3240360" cy="3113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D0E39E-23F4-473D-AA96-F3DBBBD0FC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5437" t="26633" r="31488" b="28408"/>
          <a:stretch/>
        </p:blipFill>
        <p:spPr>
          <a:xfrm>
            <a:off x="7479925" y="1515096"/>
            <a:ext cx="4391125" cy="2620743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5607119"/>
            <a:ext cx="37444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Полносвязные</a:t>
            </a:r>
            <a:endParaRPr lang="ru-RU" alt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712" y="4627634"/>
            <a:ext cx="37444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Свёрточные</a:t>
            </a:r>
            <a:endParaRPr lang="ru-RU" alt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24" y="4381412"/>
            <a:ext cx="37444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Pooling</a:t>
            </a:r>
            <a:endParaRPr lang="ru-RU" alt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3067C1-6E81-11B6-1166-FFF880BD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1584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7445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251" y="28254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Что не может пойти не так?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24666"/>
              </p:ext>
            </p:extLst>
          </p:nvPr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34177"/>
              </p:ext>
            </p:extLst>
          </p:nvPr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23620"/>
              </p:ext>
            </p:extLst>
          </p:nvPr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EB29FD-3D82-49DD-8FBE-D5662C44D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488" y="2041955"/>
            <a:ext cx="1536325" cy="1481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3804B79-5E54-4D04-A845-2F4C7EBFD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35" y="2175556"/>
            <a:ext cx="1536325" cy="1481456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Таблица 6">
            <a:extLst>
              <a:ext uri="{FF2B5EF4-FFF2-40B4-BE49-F238E27FC236}">
                <a16:creationId xmlns:a16="http://schemas.microsoft.com/office/drawing/2014/main" id="{68AD5830-EDED-448C-A8F3-91256F348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89808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6" name="Таблица 6">
            <a:extLst>
              <a:ext uri="{FF2B5EF4-FFF2-40B4-BE49-F238E27FC236}">
                <a16:creationId xmlns:a16="http://schemas.microsoft.com/office/drawing/2014/main" id="{70BBD531-AED1-462E-AE1C-E81FE64F3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66179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46137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55460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60480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1927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5=2160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662D8DD-A427-4540-BAA7-1C416E654A0F}"/>
              </a:ext>
            </a:extLst>
          </p:cNvPr>
          <p:cNvSpPr/>
          <p:nvPr/>
        </p:nvSpPr>
        <p:spPr>
          <a:xfrm>
            <a:off x="9840416" y="908720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0804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0944 0.0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978" y="46299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-apple-system"/>
              </a:rPr>
              <a:t>Depthwise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/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/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/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/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/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/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  <a:blipFill>
                <a:blip r:embed="rId15"/>
                <a:stretch>
                  <a:fillRect l="-518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3=432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Таблица 6">
            <a:extLst>
              <a:ext uri="{FF2B5EF4-FFF2-40B4-BE49-F238E27FC236}">
                <a16:creationId xmlns:a16="http://schemas.microsoft.com/office/drawing/2014/main" id="{09EA06F1-35C8-4784-9651-964A28A98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40709"/>
              </p:ext>
            </p:extLst>
          </p:nvPr>
        </p:nvGraphicFramePr>
        <p:xfrm>
          <a:off x="5366446" y="209202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0" name="Таблица 6">
            <a:extLst>
              <a:ext uri="{FF2B5EF4-FFF2-40B4-BE49-F238E27FC236}">
                <a16:creationId xmlns:a16="http://schemas.microsoft.com/office/drawing/2014/main" id="{B392A74B-EB2E-4337-888F-7D75AC48D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235877"/>
              </p:ext>
            </p:extLst>
          </p:nvPr>
        </p:nvGraphicFramePr>
        <p:xfrm>
          <a:off x="5246811" y="220204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5" name="Таблица 6">
            <a:extLst>
              <a:ext uri="{FF2B5EF4-FFF2-40B4-BE49-F238E27FC236}">
                <a16:creationId xmlns:a16="http://schemas.microsoft.com/office/drawing/2014/main" id="{039E80DD-86E8-4C0F-98F3-FB497E44E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32879"/>
              </p:ext>
            </p:extLst>
          </p:nvPr>
        </p:nvGraphicFramePr>
        <p:xfrm>
          <a:off x="5116812" y="2317271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B961CE8-728C-4445-8EEA-453C3EE35D4E}"/>
              </a:ext>
            </a:extLst>
          </p:cNvPr>
          <p:cNvSpPr/>
          <p:nvPr/>
        </p:nvSpPr>
        <p:spPr>
          <a:xfrm>
            <a:off x="8953064" y="1207379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55568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0125" y="56839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Pointwise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12046"/>
              </p:ext>
            </p:extLst>
          </p:nvPr>
        </p:nvGraphicFramePr>
        <p:xfrm>
          <a:off x="1176766" y="18362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99357"/>
              </p:ext>
            </p:extLst>
          </p:nvPr>
        </p:nvGraphicFramePr>
        <p:xfrm>
          <a:off x="1008090" y="19749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49625"/>
              </p:ext>
            </p:extLst>
          </p:nvPr>
        </p:nvGraphicFramePr>
        <p:xfrm>
          <a:off x="813421" y="2126267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  <a:blipFill>
                <a:blip r:embed="rId1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54ACC80-1B8D-4D41-89E6-78C7237E50CA}"/>
              </a:ext>
            </a:extLst>
          </p:cNvPr>
          <p:cNvSpPr/>
          <p:nvPr/>
        </p:nvSpPr>
        <p:spPr>
          <a:xfrm>
            <a:off x="678526" y="1105115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  <p:sp>
        <p:nvSpPr>
          <p:cNvPr id="3" name="Куб 2">
            <a:extLst>
              <a:ext uri="{FF2B5EF4-FFF2-40B4-BE49-F238E27FC236}">
                <a16:creationId xmlns:a16="http://schemas.microsoft.com/office/drawing/2014/main" id="{53A629E6-AA02-4693-A0FC-1C6D2B0CD276}"/>
              </a:ext>
            </a:extLst>
          </p:cNvPr>
          <p:cNvSpPr/>
          <p:nvPr/>
        </p:nvSpPr>
        <p:spPr>
          <a:xfrm>
            <a:off x="5428722" y="2331542"/>
            <a:ext cx="846500" cy="784476"/>
          </a:xfrm>
          <a:prstGeom prst="cube">
            <a:avLst>
              <a:gd name="adj" fmla="val 62742"/>
            </a:avLst>
          </a:prstGeom>
          <a:solidFill>
            <a:schemeClr val="accent4">
              <a:alpha val="6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Таблица 6">
            <a:extLst>
              <a:ext uri="{FF2B5EF4-FFF2-40B4-BE49-F238E27FC236}">
                <a16:creationId xmlns:a16="http://schemas.microsoft.com/office/drawing/2014/main" id="{DB4ADB59-D682-475D-9D40-00F7175DF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60387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59" name="Таблица 6">
            <a:extLst>
              <a:ext uri="{FF2B5EF4-FFF2-40B4-BE49-F238E27FC236}">
                <a16:creationId xmlns:a16="http://schemas.microsoft.com/office/drawing/2014/main" id="{445AEEF5-1BF7-49D4-99F0-97A5F28D4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80768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0" name="Таблица 6">
            <a:extLst>
              <a:ext uri="{FF2B5EF4-FFF2-40B4-BE49-F238E27FC236}">
                <a16:creationId xmlns:a16="http://schemas.microsoft.com/office/drawing/2014/main" id="{AB480363-B57D-4912-9E6D-A8658B93F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87742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1" name="Таблица 6">
            <a:extLst>
              <a:ext uri="{FF2B5EF4-FFF2-40B4-BE49-F238E27FC236}">
                <a16:creationId xmlns:a16="http://schemas.microsoft.com/office/drawing/2014/main" id="{A80D6B36-90D5-4F7C-AFC1-AA7E1C96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81944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2" name="Таблица 6">
            <a:extLst>
              <a:ext uri="{FF2B5EF4-FFF2-40B4-BE49-F238E27FC236}">
                <a16:creationId xmlns:a16="http://schemas.microsoft.com/office/drawing/2014/main" id="{BDB6D3E0-78F8-4EEE-BEBD-886C984E1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73486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7A66158-33B8-44FD-A595-510723553336}"/>
              </a:ext>
            </a:extLst>
          </p:cNvPr>
          <p:cNvSpPr/>
          <p:nvPr/>
        </p:nvSpPr>
        <p:spPr>
          <a:xfrm>
            <a:off x="9336158" y="841667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4908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9" grpId="0"/>
      <p:bldP spid="41" grpId="0"/>
      <p:bldP spid="49" grpId="0"/>
      <p:bldP spid="51" grpId="0"/>
      <p:bldP spid="52" grpId="0"/>
      <p:bldP spid="53" grpId="0"/>
      <p:bldP spid="54" grpId="0"/>
      <p:bldP spid="46" grpId="0"/>
      <p:bldP spid="47" grpId="0"/>
      <p:bldP spid="56" grpId="0"/>
      <p:bldP spid="57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0125" y="56839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-apple-system"/>
              </a:rPr>
              <a:t>Больше </a:t>
            </a:r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GIF</a:t>
            </a:r>
            <a:r>
              <a:rPr lang="ru-RU" b="1" dirty="0" err="1" smtClean="0">
                <a:solidFill>
                  <a:schemeClr val="bg1"/>
                </a:solidFill>
                <a:latin typeface="-apple-system"/>
              </a:rPr>
              <a:t>ок</a:t>
            </a:r>
            <a:r>
              <a:rPr lang="ru-RU" b="1" dirty="0" smtClean="0">
                <a:solidFill>
                  <a:schemeClr val="bg1"/>
                </a:solidFill>
                <a:latin typeface="-apple-system"/>
              </a:rPr>
              <a:t> богу </a:t>
            </a:r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GIF</a:t>
            </a:r>
            <a:r>
              <a:rPr lang="ru-RU" b="1" dirty="0" err="1" smtClean="0">
                <a:solidFill>
                  <a:schemeClr val="bg1"/>
                </a:solidFill>
                <a:latin typeface="-apple-system"/>
              </a:rPr>
              <a:t>ок</a:t>
            </a:r>
            <a:endParaRPr lang="ru-RU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3860003" y="6213515"/>
            <a:ext cx="4471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https://animatedai.github.io/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3074" name="Picture 2" descr="The process of convolution in neural networks with a 3x3 kernel siz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981220"/>
            <a:ext cx="4320480" cy="24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process of convolution in neural networks with a 3x3 kernel size and 8 groups making it a depthwise convolu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956915"/>
            <a:ext cx="4406898" cy="247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depthwise convolution layer followed by a pointwise convolution layer making the combined process a depthwise-separable convolution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92" y="3529940"/>
            <a:ext cx="4802814" cy="270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2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5543" y="10614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Сравнение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вычислений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157238" y="1146766"/>
            <a:ext cx="3785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263849" y="4727716"/>
                <a:ext cx="43126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9" y="4727716"/>
                <a:ext cx="4312655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394CD24-E21A-4B9D-9575-581EC4A3D639}"/>
              </a:ext>
            </a:extLst>
          </p:cNvPr>
          <p:cNvSpPr/>
          <p:nvPr/>
        </p:nvSpPr>
        <p:spPr>
          <a:xfrm>
            <a:off x="807613" y="1708893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/>
              <p:nvPr/>
            </p:nvSpPr>
            <p:spPr>
              <a:xfrm>
                <a:off x="950484" y="2293668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84" y="2293668"/>
                <a:ext cx="4183261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/>
              <p:nvPr/>
            </p:nvSpPr>
            <p:spPr>
              <a:xfrm>
                <a:off x="5495220" y="2232112"/>
                <a:ext cx="11881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2160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220" y="2232112"/>
                <a:ext cx="11881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DA51702-CF81-40B9-A15C-8BA4889562FD}"/>
              </a:ext>
            </a:extLst>
          </p:cNvPr>
          <p:cNvSpPr/>
          <p:nvPr/>
        </p:nvSpPr>
        <p:spPr>
          <a:xfrm>
            <a:off x="102397" y="3116792"/>
            <a:ext cx="11256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seperable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Свертка (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Depthwise+Pointwise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3B1F1642-5075-40FA-AFAD-4CD55A2C08F1}"/>
              </a:ext>
            </a:extLst>
          </p:cNvPr>
          <p:cNvSpPr/>
          <p:nvPr/>
        </p:nvSpPr>
        <p:spPr>
          <a:xfrm>
            <a:off x="798781" y="3649561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/>
              <p:nvPr/>
            </p:nvSpPr>
            <p:spPr>
              <a:xfrm>
                <a:off x="485742" y="4172781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42" y="4172781"/>
                <a:ext cx="3530325" cy="461665"/>
              </a:xfrm>
              <a:prstGeom prst="rect">
                <a:avLst/>
              </a:prstGeom>
              <a:blipFill>
                <a:blip r:embed="rId7"/>
                <a:stretch>
                  <a:fillRect l="-518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/>
              <p:nvPr/>
            </p:nvSpPr>
            <p:spPr>
              <a:xfrm>
                <a:off x="4867772" y="4214823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432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72" y="4214823"/>
                <a:ext cx="8627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/>
              <p:nvPr/>
            </p:nvSpPr>
            <p:spPr>
              <a:xfrm>
                <a:off x="4867772" y="4763728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72" y="4763728"/>
                <a:ext cx="8627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/>
              <p:nvPr/>
            </p:nvSpPr>
            <p:spPr>
              <a:xfrm>
                <a:off x="5570471" y="4399940"/>
                <a:ext cx="960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672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71" y="4399940"/>
                <a:ext cx="96051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FBC818D-2D3A-47C6-8CB0-9EF75288F21B}"/>
              </a:ext>
            </a:extLst>
          </p:cNvPr>
          <p:cNvSpPr/>
          <p:nvPr/>
        </p:nvSpPr>
        <p:spPr>
          <a:xfrm>
            <a:off x="263352" y="5249356"/>
            <a:ext cx="7035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общем случае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Выигрыш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/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672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2160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~0.31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/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ACFA8-D06A-43D1-8AF5-5BF21A3D89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3045" y="1802990"/>
            <a:ext cx="1383912" cy="13138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617F47-9D60-43DC-9581-FC5538E0FF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1219" y="2090174"/>
            <a:ext cx="1169550" cy="584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79FFB6-1FD3-481C-B539-987272646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5747" y="3833751"/>
            <a:ext cx="1383912" cy="13138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87617F-EC2D-416D-9E3C-90727B0F21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3195" y="4001935"/>
            <a:ext cx="1039353" cy="9774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0D5B6B-8093-4679-AF97-8B357A317D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4067" y="4168531"/>
            <a:ext cx="865707" cy="810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9133D4-BE29-4E2E-9C8E-27AF65B0BD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60757" y="4244702"/>
            <a:ext cx="399322" cy="399322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00F8973A-E5C3-4A25-A2E4-BEDF8E8AE3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6762" y="4244702"/>
            <a:ext cx="399322" cy="399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3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9" grpId="0"/>
      <p:bldP spid="53" grpId="0"/>
      <p:bldP spid="48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487" y="7864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v1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02" name="Picture 6" descr="Image for post">
            <a:extLst>
              <a:ext uri="{FF2B5EF4-FFF2-40B4-BE49-F238E27FC236}">
                <a16:creationId xmlns:a16="http://schemas.microsoft.com/office/drawing/2014/main" id="{B4130125-6261-4CE4-82BD-FD8D7DDC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27" y="1266898"/>
            <a:ext cx="5602409" cy="220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407368" y="6165304"/>
            <a:ext cx="1123324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Howard, A.G., Zhu, M., Chen, B., </a:t>
            </a:r>
            <a:r>
              <a:rPr lang="en-US" sz="1800" dirty="0" err="1"/>
              <a:t>Kalenichenko</a:t>
            </a:r>
            <a:r>
              <a:rPr lang="en-US" sz="1800" dirty="0"/>
              <a:t>, D., Wang, W., </a:t>
            </a:r>
            <a:r>
              <a:rPr lang="en-US" sz="1800" dirty="0" err="1"/>
              <a:t>Weyand</a:t>
            </a:r>
            <a:r>
              <a:rPr lang="en-US" sz="1800" dirty="0"/>
              <a:t>, T., </a:t>
            </a:r>
            <a:r>
              <a:rPr lang="en-US" sz="1800" dirty="0" err="1"/>
              <a:t>Andreetto</a:t>
            </a:r>
            <a:r>
              <a:rPr lang="en-US" sz="1800" dirty="0"/>
              <a:t>, M. and Adam, H., 2017. </a:t>
            </a:r>
            <a:r>
              <a:rPr lang="en-US" sz="1800" dirty="0" err="1"/>
              <a:t>Mobilenets</a:t>
            </a:r>
            <a:r>
              <a:rPr lang="en-US" sz="1800" dirty="0"/>
              <a:t>: Efficient convolutional neural networks for mobile vision applications. 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arXiv:1704.04861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5E07DD-3A60-4322-A0A8-13B2A09C8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19" y="1341944"/>
            <a:ext cx="3839007" cy="45606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C33FD2-F062-4E9D-AB8B-63C0F339C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059" y="3851439"/>
            <a:ext cx="5641120" cy="20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338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2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1271464" y="6327884"/>
            <a:ext cx="950505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Sandler, Mark, Andrew Howard, </a:t>
            </a:r>
            <a:r>
              <a:rPr lang="en-US" sz="1400" dirty="0" err="1"/>
              <a:t>Menglong</a:t>
            </a:r>
            <a:r>
              <a:rPr lang="en-US" sz="1400" dirty="0"/>
              <a:t> Zhu, Andrey </a:t>
            </a:r>
            <a:r>
              <a:rPr lang="en-US" sz="1400" dirty="0" err="1"/>
              <a:t>Zhmoginov</a:t>
            </a:r>
            <a:r>
              <a:rPr lang="en-US" sz="1400" dirty="0"/>
              <a:t>, and Liang-</a:t>
            </a:r>
            <a:r>
              <a:rPr lang="en-US" sz="1400" dirty="0" err="1"/>
              <a:t>Chieh</a:t>
            </a:r>
            <a:r>
              <a:rPr lang="en-US" sz="1400" dirty="0"/>
              <a:t> Chen. "Mobilenetv2: Inverted residuals and linear bottlenecks." In 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4510-4520. 2018.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9AE284-2D94-4F94-91BF-AE12BBD9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66" y="1359701"/>
            <a:ext cx="3901778" cy="99983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D533555-27F9-4994-90D9-D281A1C08E0A}"/>
              </a:ext>
            </a:extLst>
          </p:cNvPr>
          <p:cNvSpPr/>
          <p:nvPr/>
        </p:nvSpPr>
        <p:spPr>
          <a:xfrm>
            <a:off x="809492" y="2980474"/>
            <a:ext cx="3273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Bottleneck </a:t>
            </a:r>
            <a:r>
              <a:rPr lang="ru-RU" sz="3600" dirty="0">
                <a:solidFill>
                  <a:schemeClr val="bg1"/>
                </a:solidFill>
              </a:rPr>
              <a:t>Слой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EC9043-F2A1-4FD3-A0B4-CA19B326D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783" y="1744899"/>
            <a:ext cx="4196648" cy="30617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950FC3-86AF-4BD2-90D8-6A34A429EF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5935" y="1320651"/>
            <a:ext cx="2621401" cy="286095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96A7445-7CFD-426A-8943-D9B2D9EFA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264" y="1419688"/>
            <a:ext cx="2415760" cy="31230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DEAF5D7-DD0C-476C-9C5C-4C4CC13E7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175" y="4828231"/>
            <a:ext cx="3471863" cy="14322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A69B20B-75B6-486A-A627-34EA8B64C7F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24603" t="26916" r="6885" b="18801"/>
          <a:stretch/>
        </p:blipFill>
        <p:spPr>
          <a:xfrm rot="20997930">
            <a:off x="783280" y="4790432"/>
            <a:ext cx="4386818" cy="1598506"/>
          </a:xfrm>
          <a:prstGeom prst="rect">
            <a:avLst/>
          </a:prstGeom>
        </p:spPr>
      </p:pic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4847E35-1CE3-447D-80FC-838EFA0C6099}"/>
              </a:ext>
            </a:extLst>
          </p:cNvPr>
          <p:cNvCxnSpPr>
            <a:cxnSpLocks/>
          </p:cNvCxnSpPr>
          <p:nvPr/>
        </p:nvCxnSpPr>
        <p:spPr>
          <a:xfrm>
            <a:off x="54178" y="5676149"/>
            <a:ext cx="79041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80B5A1A-FDF1-48C1-A0E1-53F659E4B279}"/>
              </a:ext>
            </a:extLst>
          </p:cNvPr>
          <p:cNvCxnSpPr>
            <a:cxnSpLocks/>
          </p:cNvCxnSpPr>
          <p:nvPr/>
        </p:nvCxnSpPr>
        <p:spPr>
          <a:xfrm>
            <a:off x="4958899" y="5634481"/>
            <a:ext cx="63381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Стрелка: изогнутая вниз 44">
            <a:extLst>
              <a:ext uri="{FF2B5EF4-FFF2-40B4-BE49-F238E27FC236}">
                <a16:creationId xmlns:a16="http://schemas.microsoft.com/office/drawing/2014/main" id="{199DAD34-34F9-48BF-B215-34EFE46C886D}"/>
              </a:ext>
            </a:extLst>
          </p:cNvPr>
          <p:cNvSpPr/>
          <p:nvPr/>
        </p:nvSpPr>
        <p:spPr>
          <a:xfrm>
            <a:off x="449387" y="4420476"/>
            <a:ext cx="5143331" cy="1169210"/>
          </a:xfrm>
          <a:prstGeom prst="curvedDownArrow">
            <a:avLst>
              <a:gd name="adj1" fmla="val 5510"/>
              <a:gd name="adj2" fmla="val 35032"/>
              <a:gd name="adj3" fmla="val 1609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D6B4658-34C2-4B23-BA96-2E7ACE8B2653}"/>
              </a:ext>
            </a:extLst>
          </p:cNvPr>
          <p:cNvSpPr/>
          <p:nvPr/>
        </p:nvSpPr>
        <p:spPr>
          <a:xfrm>
            <a:off x="19455" y="2300109"/>
            <a:ext cx="1665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Expansion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00E2763E-DCAC-4C37-B88E-EC17E5C950EC}"/>
              </a:ext>
            </a:extLst>
          </p:cNvPr>
          <p:cNvSpPr/>
          <p:nvPr/>
        </p:nvSpPr>
        <p:spPr>
          <a:xfrm>
            <a:off x="1457342" y="2596406"/>
            <a:ext cx="1735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Depthwise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AA8B87A-7841-49BA-A678-1501BD6E3E4A}"/>
              </a:ext>
            </a:extLst>
          </p:cNvPr>
          <p:cNvSpPr/>
          <p:nvPr/>
        </p:nvSpPr>
        <p:spPr>
          <a:xfrm>
            <a:off x="2635148" y="2298553"/>
            <a:ext cx="1597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Pointwise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45" grpId="0" animBg="1"/>
      <p:bldP spid="47" grpId="0"/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3356992"/>
            <a:ext cx="10009112" cy="827739"/>
          </a:xfrm>
        </p:spPr>
        <p:txBody>
          <a:bodyPr>
            <a:noAutofit/>
          </a:bodyPr>
          <a:lstStyle/>
          <a:p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И зачем нам нужна вся эта история?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Это все «там»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А мы «здесь»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415480" y="5661248"/>
            <a:ext cx="9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https://paperswithcode.com/sota/image-classification-on-imagenet?metric=Top%205%20Accuracy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700808"/>
            <a:ext cx="8102710" cy="38391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6EA6B9E-0AEF-EC83-4ED5-1ED9C55B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475" y="348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Ссылки на Архитектуры и Статьи</a:t>
            </a:r>
          </a:p>
        </p:txBody>
      </p:sp>
    </p:spTree>
    <p:extLst>
      <p:ext uri="{BB962C8B-B14F-4D97-AF65-F5344CB8AC3E}">
        <p14:creationId xmlns:p14="http://schemas.microsoft.com/office/powerpoint/2010/main" val="229566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Недосказанные детали про свёртки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219AC52-0E36-4B53-8E6E-C154FCBBD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3" y="1964185"/>
            <a:ext cx="4634501" cy="487916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139742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Борьба с переобучением</a:t>
            </a:r>
            <a:r>
              <a:rPr lang="en-US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: </a:t>
            </a:r>
            <a:r>
              <a:rPr lang="en-US" altLang="ru-RU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Dropout</a:t>
            </a:r>
            <a:endParaRPr lang="ru-RU" altLang="ru-RU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D383D89-186C-4365-BA77-2A1872217EEF}"/>
              </a:ext>
            </a:extLst>
          </p:cNvPr>
          <p:cNvSpPr/>
          <p:nvPr/>
        </p:nvSpPr>
        <p:spPr>
          <a:xfrm>
            <a:off x="1122633" y="1807901"/>
            <a:ext cx="772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«У нас </a:t>
            </a:r>
            <a:r>
              <a:rPr lang="ru-RU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незаменимых людей</a:t>
            </a:r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 нет»</a:t>
            </a:r>
          </a:p>
        </p:txBody>
      </p:sp>
      <p:sp>
        <p:nvSpPr>
          <p:cNvPr id="20" name="Символ &quot;Запрещено&quot; 4">
            <a:extLst>
              <a:ext uri="{FF2B5EF4-FFF2-40B4-BE49-F238E27FC236}">
                <a16:creationId xmlns:a16="http://schemas.microsoft.com/office/drawing/2014/main" id="{AF796D65-9C51-4E1D-834C-35702A496770}"/>
              </a:ext>
            </a:extLst>
          </p:cNvPr>
          <p:cNvSpPr/>
          <p:nvPr/>
        </p:nvSpPr>
        <p:spPr>
          <a:xfrm>
            <a:off x="1391626" y="3431827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Символ &quot;Запрещено&quot; 14">
            <a:extLst>
              <a:ext uri="{FF2B5EF4-FFF2-40B4-BE49-F238E27FC236}">
                <a16:creationId xmlns:a16="http://schemas.microsoft.com/office/drawing/2014/main" id="{BBA17534-377C-459B-B0C4-7EB328C38FA1}"/>
              </a:ext>
            </a:extLst>
          </p:cNvPr>
          <p:cNvSpPr/>
          <p:nvPr/>
        </p:nvSpPr>
        <p:spPr>
          <a:xfrm>
            <a:off x="1371738" y="4620483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Символ &quot;Запрещено&quot; 15">
            <a:extLst>
              <a:ext uri="{FF2B5EF4-FFF2-40B4-BE49-F238E27FC236}">
                <a16:creationId xmlns:a16="http://schemas.microsoft.com/office/drawing/2014/main" id="{E775BD98-572B-41BB-924F-25777F97C7DC}"/>
              </a:ext>
            </a:extLst>
          </p:cNvPr>
          <p:cNvSpPr/>
          <p:nvPr/>
        </p:nvSpPr>
        <p:spPr>
          <a:xfrm>
            <a:off x="2819036" y="3690029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Символ &quot;Запрещено&quot; 16">
            <a:extLst>
              <a:ext uri="{FF2B5EF4-FFF2-40B4-BE49-F238E27FC236}">
                <a16:creationId xmlns:a16="http://schemas.microsoft.com/office/drawing/2014/main" id="{00FD2CD8-9A4B-43E2-A677-9064054AB530}"/>
              </a:ext>
            </a:extLst>
          </p:cNvPr>
          <p:cNvSpPr/>
          <p:nvPr/>
        </p:nvSpPr>
        <p:spPr>
          <a:xfrm>
            <a:off x="2809092" y="4437731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810" y="2709456"/>
            <a:ext cx="5616296" cy="35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5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3642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135560" y="134076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-apple-system"/>
              </a:rPr>
              <a:t>Transfer Learning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18AFE0-7718-4AE3-82B5-180A0CDB8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6696" t="37244" r="7036" b="30557"/>
          <a:stretch/>
        </p:blipFill>
        <p:spPr>
          <a:xfrm>
            <a:off x="1067936" y="2602890"/>
            <a:ext cx="8772480" cy="1960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/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1000 </m:t>
                      </m:r>
                    </m:oMath>
                  </m:oMathPara>
                </a14:m>
                <a:endParaRPr lang="ru-RU" sz="2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классов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D43F80-3C10-49C0-BBB5-D1275E97365B}"/>
              </a:ext>
            </a:extLst>
          </p:cNvPr>
          <p:cNvSpPr/>
          <p:nvPr/>
        </p:nvSpPr>
        <p:spPr>
          <a:xfrm>
            <a:off x="9651677" y="2788602"/>
            <a:ext cx="1260141" cy="1804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3DFD0BD-F5FE-4905-B219-50D23CAD38E8}"/>
              </a:ext>
            </a:extLst>
          </p:cNvPr>
          <p:cNvSpPr/>
          <p:nvPr/>
        </p:nvSpPr>
        <p:spPr>
          <a:xfrm>
            <a:off x="911424" y="2602890"/>
            <a:ext cx="8565954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DA03FDD-8E87-4641-BD08-7560B16C9DC9}"/>
              </a:ext>
            </a:extLst>
          </p:cNvPr>
          <p:cNvSpPr txBox="1">
            <a:spLocks/>
          </p:cNvSpPr>
          <p:nvPr/>
        </p:nvSpPr>
        <p:spPr>
          <a:xfrm>
            <a:off x="1916538" y="183381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bg1"/>
                </a:solidFill>
                <a:latin typeface="-apple-system"/>
              </a:rPr>
              <a:t>Замораживаем веса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FACAFEA-AD69-4781-A3AF-39531416E545}"/>
              </a:ext>
            </a:extLst>
          </p:cNvPr>
          <p:cNvSpPr/>
          <p:nvPr/>
        </p:nvSpPr>
        <p:spPr>
          <a:xfrm>
            <a:off x="923929" y="2602991"/>
            <a:ext cx="6108175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4442CD4B-CEAF-4393-975F-47964AC2D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r="74435" b="5007"/>
          <a:stretch/>
        </p:blipFill>
        <p:spPr bwMode="auto">
          <a:xfrm>
            <a:off x="1415480" y="4693296"/>
            <a:ext cx="1800200" cy="17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F2E94E-BAE7-49F5-AD04-26F0EDF79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0010" r="40327" b="12195"/>
          <a:stretch/>
        </p:blipFill>
        <p:spPr bwMode="auto">
          <a:xfrm>
            <a:off x="4669344" y="4749183"/>
            <a:ext cx="182659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A72111-8ECD-4EE8-AAC5-DEF616336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11226" r="797" b="14238"/>
          <a:stretch/>
        </p:blipFill>
        <p:spPr bwMode="auto">
          <a:xfrm>
            <a:off x="7248128" y="4696859"/>
            <a:ext cx="1929941" cy="11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9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7" grpId="0" animBg="1"/>
      <p:bldP spid="17" grpId="1" animBg="1"/>
      <p:bldP spid="18" grpId="0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17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187456"/>
            <a:ext cx="10801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Классика, Свертки +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+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Глубокое обучение не так уж и плохо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GPU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Много (очень) сверток 3х3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Свертки 1х1,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слои, упрощение сверток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Пропуски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Residuals),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глубже сети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меньше мат. операций «за ту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же точность»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C470DC0-6682-4BB5-9EB1-6759999838C5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9C3EA-DF43-4BB2-9655-F0F605E3D789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584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75392"/>
            <a:ext cx="7920880" cy="827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9477" y="1679701"/>
            <a:ext cx="79445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изображений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&gt;14 000 000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 с тренировочными рамками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 1 000 000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подклассов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&gt;21000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3356992"/>
            <a:ext cx="7944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Разрешение (а не эти ваши 28*28 и 32*32)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://image-net.org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628800"/>
            <a:ext cx="4439816" cy="6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mage-net.org/nodes/8/02125311/b0/b03dbca6bd0a3abf4ee8aef31e5b103eea74575c.thum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3933056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image-net.org/nodes/7/03127925/10/10dc33263f2cf8953beb3816e8f96ff7dbd34c69.thum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3861048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image-net.org/nodes/7/03127925/69/69b1a701ea0fd5f639561f9d115579e94ade0a92.thum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33056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mage-net.org/nodes/1/12496949/32/32d4dca118aa05527348ade353ff85b9727d3de0.thum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4005064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image-net.org/nodes/14/03709823/d9/d97e3ee33e19b675dd05b7e9fe0c1fe89c205c6c.thum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789040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68EE5E-820F-4844-A437-7377A09963B1}"/>
              </a:ext>
            </a:extLst>
          </p:cNvPr>
          <p:cNvSpPr/>
          <p:nvPr/>
        </p:nvSpPr>
        <p:spPr>
          <a:xfrm>
            <a:off x="3774207" y="6212133"/>
            <a:ext cx="4211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http://www.image-net.org/</a:t>
            </a:r>
          </a:p>
        </p:txBody>
      </p:sp>
    </p:spTree>
    <p:extLst>
      <p:ext uri="{BB962C8B-B14F-4D97-AF65-F5344CB8AC3E}">
        <p14:creationId xmlns:p14="http://schemas.microsoft.com/office/powerpoint/2010/main" val="20678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5467"/>
            <a:ext cx="10221136" cy="82773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ImageNet Large Scale Visual Recognition Challenge 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1916832"/>
            <a:ext cx="4392488" cy="31980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951984" y="2132856"/>
            <a:ext cx="5538760" cy="27363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423592" y="5661248"/>
            <a:ext cx="8073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https://image-net.org/challenges/LSVRC/2011/</a:t>
            </a:r>
          </a:p>
        </p:txBody>
      </p:sp>
    </p:spTree>
    <p:extLst>
      <p:ext uri="{BB962C8B-B14F-4D97-AF65-F5344CB8AC3E}">
        <p14:creationId xmlns:p14="http://schemas.microsoft.com/office/powerpoint/2010/main" val="39375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BA4B8E8-857A-CD9B-BEC0-5A44487EFA16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9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2336" y="4710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LeNet-5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079776" y="5157192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~60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тыс.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5805264"/>
            <a:ext cx="11521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LeCun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Y.;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Boser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B.;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Denker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J. S.; Henderson, D.; Howard, R. E.; Hubbard, W.;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Jackel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L. D. (December 1989). "Backpropagation Applied to Handwritten Zip Code Recognition".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Neural Computation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(4): 541–551.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сверточных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 (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слоя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pooling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(усреднение)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полносвязных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Функции активации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Сигмоид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Тангенс Гиперболический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  <a:blipFill>
                <a:blip r:embed="rId4"/>
                <a:stretch>
                  <a:fillRect l="-1366" t="-10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879290-5703-4DC2-BCC7-CCA7B85E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7030" t="23913" b="23311"/>
          <a:stretch/>
        </p:blipFill>
        <p:spPr>
          <a:xfrm>
            <a:off x="3503712" y="1844824"/>
            <a:ext cx="7898335" cy="262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32×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  <a:blipFill>
                <a:blip r:embed="rId7"/>
                <a:stretch>
                  <a:fillRect t="-14118" r="-5296" b="-30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  <a:blipFill>
                <a:blip r:embed="rId8"/>
                <a:stretch>
                  <a:fillRect t="-14118" r="-5280" b="-3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 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  <a:blipFill>
                <a:blip r:embed="rId9"/>
                <a:stretch>
                  <a:fillRect t="-13953" r="-526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 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  <a:blipFill>
                <a:blip r:embed="rId10"/>
                <a:stretch>
                  <a:fillRect t="-13953" r="-4474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  <a:blipFill>
                <a:blip r:embed="rId11"/>
                <a:stretch>
                  <a:fillRect t="-12791" r="-6122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120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84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94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19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13201</TotalTime>
  <Words>1416</Words>
  <Application>Microsoft Office PowerPoint</Application>
  <PresentationFormat>Широкоэкранный</PresentationFormat>
  <Paragraphs>557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4" baseType="lpstr">
      <vt:lpstr>-apple-system</vt:lpstr>
      <vt:lpstr>Arial</vt:lpstr>
      <vt:lpstr>Calibri</vt:lpstr>
      <vt:lpstr>Cambria Math</vt:lpstr>
      <vt:lpstr>Century Schoolbook</vt:lpstr>
      <vt:lpstr>charter</vt:lpstr>
      <vt:lpstr>Comic Sans MS</vt:lpstr>
      <vt:lpstr>Courier New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ImageNet</vt:lpstr>
      <vt:lpstr>ImageNet Large Scale Visual Recognition Challenge </vt:lpstr>
      <vt:lpstr>Презентация PowerPoint</vt:lpstr>
      <vt:lpstr>LeNet-5</vt:lpstr>
      <vt:lpstr>Презентация PowerPoint</vt:lpstr>
      <vt:lpstr>AlexNet</vt:lpstr>
      <vt:lpstr>Содержание</vt:lpstr>
      <vt:lpstr>VGG Visual Geometry Group</vt:lpstr>
      <vt:lpstr>Презентация PowerPoint</vt:lpstr>
      <vt:lpstr>GoogLeNet или Inception v1</vt:lpstr>
      <vt:lpstr>Свертка 1 x 1</vt:lpstr>
      <vt:lpstr>“Зачем выбирать размер фильтра?”</vt:lpstr>
      <vt:lpstr>Inception Модули</vt:lpstr>
      <vt:lpstr>GoogLeNet или Inception v1</vt:lpstr>
      <vt:lpstr>Идеи для улучшения</vt:lpstr>
      <vt:lpstr>Inception v2</vt:lpstr>
      <vt:lpstr>Inception v3</vt:lpstr>
      <vt:lpstr>BatchNorm</vt:lpstr>
      <vt:lpstr>Презентация PowerPoint</vt:lpstr>
      <vt:lpstr>Презентация PowerPoint</vt:lpstr>
      <vt:lpstr>Vanishing Gradient Problem</vt:lpstr>
      <vt:lpstr>ResNet Residual Networks</vt:lpstr>
      <vt:lpstr>Почему это работает?</vt:lpstr>
      <vt:lpstr>Развитие ResNet</vt:lpstr>
      <vt:lpstr>Содержание</vt:lpstr>
      <vt:lpstr>Что не может пойти не так? </vt:lpstr>
      <vt:lpstr>Depthwise Свертка</vt:lpstr>
      <vt:lpstr>Pointwise Свертка</vt:lpstr>
      <vt:lpstr>Больше GIFок богу GIFок</vt:lpstr>
      <vt:lpstr>Сравнение вычислений</vt:lpstr>
      <vt:lpstr>MobileNet v1 </vt:lpstr>
      <vt:lpstr>MobileNet v2 </vt:lpstr>
      <vt:lpstr>И зачем нам нужна вся эта история? Это все «там» А мы «здесь»</vt:lpstr>
      <vt:lpstr>Ссылки на Архитектуры и Статьи</vt:lpstr>
      <vt:lpstr>Продолжение Обучения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467</cp:revision>
  <dcterms:created xsi:type="dcterms:W3CDTF">2019-05-20T04:53:11Z</dcterms:created>
  <dcterms:modified xsi:type="dcterms:W3CDTF">2024-03-13T09:16:15Z</dcterms:modified>
</cp:coreProperties>
</file>